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800"/>
    <a:srgbClr val="FFCF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6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png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7095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77518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1270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3241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0911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649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4390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5274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758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1776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5579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FC2788-EE26-44A0-995A-CE9C24B89DED}" type="datetimeFigureOut">
              <a:rPr lang="en-IN" smtClean="0"/>
              <a:t>23-06-2018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9FC04-C74E-4186-9B50-3FFB11DFE83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26509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2.wdp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gif"/><Relationship Id="rId11" Type="http://schemas.openxmlformats.org/officeDocument/2006/relationships/image" Target="../media/image9.gif"/><Relationship Id="rId5" Type="http://schemas.openxmlformats.org/officeDocument/2006/relationships/image" Target="../media/image6.gif"/><Relationship Id="rId10" Type="http://schemas.microsoft.com/office/2007/relationships/hdphoto" Target="../media/hdphoto1.wdp"/><Relationship Id="rId4" Type="http://schemas.openxmlformats.org/officeDocument/2006/relationships/image" Target="../media/image5.gif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C07D1-9D2E-44A9-9887-9E4B139ABE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67110" y="412976"/>
            <a:ext cx="5245915" cy="1572521"/>
          </a:xfrm>
        </p:spPr>
        <p:txBody>
          <a:bodyPr>
            <a:noAutofit/>
          </a:bodyPr>
          <a:lstStyle/>
          <a:p>
            <a:r>
              <a:rPr lang="en-US" sz="10500" dirty="0">
                <a:solidFill>
                  <a:schemeClr val="bg1"/>
                </a:solidFill>
                <a:latin typeface="Samarkan" panose="020B0500000000000000" pitchFamily="34" charset="0"/>
              </a:rPr>
              <a:t>AWAAZ</a:t>
            </a:r>
            <a:endParaRPr lang="en-IN" sz="10500" dirty="0">
              <a:solidFill>
                <a:schemeClr val="bg1"/>
              </a:solidFill>
              <a:latin typeface="Samarkan" panose="020B0500000000000000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0868BB-C2A7-4A38-9908-2AA56D652F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3415" y="2601119"/>
            <a:ext cx="9144000" cy="1655762"/>
          </a:xfrm>
        </p:spPr>
        <p:txBody>
          <a:bodyPr>
            <a:normAutofit/>
          </a:bodyPr>
          <a:lstStyle/>
          <a:p>
            <a:r>
              <a:rPr lang="en-US" sz="4400" b="1" dirty="0" err="1">
                <a:solidFill>
                  <a:schemeClr val="bg1"/>
                </a:solidFill>
                <a:latin typeface="Papyrus" panose="03070502060502030205" pitchFamily="66" charset="0"/>
              </a:rPr>
              <a:t>Sacche</a:t>
            </a:r>
            <a:r>
              <a:rPr lang="en-US" sz="4400" b="1" dirty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Papyrus" panose="03070502060502030205" pitchFamily="66" charset="0"/>
              </a:rPr>
              <a:t>Hausle</a:t>
            </a:r>
            <a:r>
              <a:rPr lang="en-US" sz="4400" b="1" dirty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Papyrus" panose="03070502060502030205" pitchFamily="66" charset="0"/>
              </a:rPr>
              <a:t>ki</a:t>
            </a:r>
            <a:r>
              <a:rPr lang="en-US" sz="4400" b="1" dirty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Papyrus" panose="03070502060502030205" pitchFamily="66" charset="0"/>
              </a:rPr>
              <a:t>Pehchan</a:t>
            </a:r>
            <a:r>
              <a:rPr lang="en-US" sz="4400" b="1" dirty="0">
                <a:solidFill>
                  <a:schemeClr val="bg1"/>
                </a:solidFill>
                <a:latin typeface="Papyrus" panose="03070502060502030205" pitchFamily="66" charset="0"/>
              </a:rPr>
              <a:t>…</a:t>
            </a:r>
            <a:endParaRPr lang="en-IN" sz="4400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43027E-2AB5-4475-9AFB-F05EA642C8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412" b="90000" l="10000" r="90000">
                        <a14:foregroundMark x1="42563" y1="37353" x2="42563" y2="37353"/>
                        <a14:foregroundMark x1="42063" y1="32765" x2="42063" y2="32765"/>
                        <a14:foregroundMark x1="65125" y1="37588" x2="65125" y2="37588"/>
                        <a14:foregroundMark x1="64875" y1="32765" x2="64875" y2="32765"/>
                        <a14:foregroundMark x1="54625" y1="38765" x2="54625" y2="38765"/>
                        <a14:foregroundMark x1="55125" y1="49412" x2="55125" y2="49412"/>
                        <a14:foregroundMark x1="54375" y1="50882" x2="54375" y2="50882"/>
                        <a14:foregroundMark x1="56188" y1="50647" x2="56188" y2="506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9898" y="3515509"/>
            <a:ext cx="3648258" cy="3876274"/>
          </a:xfrm>
          <a:prstGeom prst="rect">
            <a:avLst/>
          </a:prstGeom>
        </p:spPr>
      </p:pic>
      <p:sp>
        <p:nvSpPr>
          <p:cNvPr id="7" name="Arrow: Pentagon 6">
            <a:extLst>
              <a:ext uri="{FF2B5EF4-FFF2-40B4-BE49-F238E27FC236}">
                <a16:creationId xmlns:a16="http://schemas.microsoft.com/office/drawing/2014/main" id="{C4C993F6-1DDF-43B6-8825-87F36F55A1EA}"/>
              </a:ext>
            </a:extLst>
          </p:cNvPr>
          <p:cNvSpPr/>
          <p:nvPr/>
        </p:nvSpPr>
        <p:spPr>
          <a:xfrm>
            <a:off x="0" y="5280484"/>
            <a:ext cx="5597988" cy="926915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D800"/>
                </a:solidFill>
                <a:latin typeface="Papyrus" panose="03070502060502030205" pitchFamily="66" charset="0"/>
              </a:rPr>
              <a:t>TEAM    TROY</a:t>
            </a:r>
            <a:endParaRPr lang="en-IN" sz="3200" dirty="0">
              <a:solidFill>
                <a:srgbClr val="FFD800"/>
              </a:solidFill>
              <a:latin typeface="Papyrus" panose="03070502060502030205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567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Pentagon 3">
            <a:extLst>
              <a:ext uri="{FF2B5EF4-FFF2-40B4-BE49-F238E27FC236}">
                <a16:creationId xmlns:a16="http://schemas.microsoft.com/office/drawing/2014/main" id="{961D6DEC-41A9-419C-A2E2-7649208F02C4}"/>
              </a:ext>
            </a:extLst>
          </p:cNvPr>
          <p:cNvSpPr/>
          <p:nvPr/>
        </p:nvSpPr>
        <p:spPr>
          <a:xfrm>
            <a:off x="0" y="214335"/>
            <a:ext cx="5597988" cy="926915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D800"/>
                </a:solidFill>
                <a:latin typeface="Papyrus" panose="03070502060502030205" pitchFamily="66" charset="0"/>
              </a:rPr>
              <a:t>CURRENT    ISSUES</a:t>
            </a:r>
            <a:endParaRPr lang="en-IN" sz="3200" dirty="0">
              <a:solidFill>
                <a:srgbClr val="FFD800"/>
              </a:solidFill>
              <a:latin typeface="Papyrus" panose="03070502060502030205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EB5825-885A-47BF-84E9-A2F0A5F74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5222" y1="78974" x2="5222" y2="78974"/>
                        <a14:foregroundMark x1="10333" y1="80171" x2="10333" y2="80171"/>
                        <a14:foregroundMark x1="14222" y1="81197" x2="14222" y2="81197"/>
                        <a14:foregroundMark x1="18222" y1="77949" x2="18222" y2="77949"/>
                        <a14:foregroundMark x1="10111" y1="76068" x2="10111" y2="76068"/>
                        <a14:foregroundMark x1="9556" y1="73675" x2="9556" y2="73675"/>
                        <a14:foregroundMark x1="12778" y1="79487" x2="12778" y2="79487"/>
                        <a14:foregroundMark x1="8778" y1="77265" x2="8778" y2="77265"/>
                        <a14:foregroundMark x1="10000" y1="83761" x2="10000" y2="83761"/>
                        <a14:foregroundMark x1="12556" y1="83761" x2="12556" y2="83761"/>
                        <a14:foregroundMark x1="14444" y1="85812" x2="14444" y2="85812"/>
                        <a14:foregroundMark x1="12667" y1="81538" x2="12667" y2="81538"/>
                        <a14:foregroundMark x1="14778" y1="78974" x2="14778" y2="78974"/>
                        <a14:foregroundMark x1="17667" y1="78120" x2="17667" y2="78120"/>
                        <a14:foregroundMark x1="81556" y1="75385" x2="81556" y2="75385"/>
                        <a14:foregroundMark x1="80000" y1="72650" x2="80000" y2="72650"/>
                        <a14:foregroundMark x1="78889" y1="72991" x2="78889" y2="72991"/>
                        <a14:foregroundMark x1="78889" y1="75726" x2="78889" y2="75726"/>
                        <a14:foregroundMark x1="80111" y1="77949" x2="80111" y2="77949"/>
                        <a14:foregroundMark x1="81222" y1="79829" x2="81222" y2="79829"/>
                        <a14:foregroundMark x1="82000" y1="69915" x2="82000" y2="69915"/>
                        <a14:foregroundMark x1="84111" y1="72137" x2="84111" y2="72137"/>
                        <a14:foregroundMark x1="85778" y1="76068" x2="85778" y2="76068"/>
                        <a14:foregroundMark x1="86111" y1="77436" x2="86111" y2="77436"/>
                        <a14:foregroundMark x1="87556" y1="72479" x2="87556" y2="72479"/>
                        <a14:foregroundMark x1="87889" y1="71453" x2="87889" y2="71453"/>
                        <a14:foregroundMark x1="88778" y1="69915" x2="88778" y2="69915"/>
                        <a14:foregroundMark x1="90778" y1="71111" x2="90778" y2="71111"/>
                        <a14:foregroundMark x1="91889" y1="72821" x2="91889" y2="72821"/>
                        <a14:foregroundMark x1="93556" y1="74017" x2="93556" y2="74017"/>
                        <a14:foregroundMark x1="95778" y1="76581" x2="95778" y2="76581"/>
                        <a14:foregroundMark x1="96778" y1="78120" x2="96778" y2="78120"/>
                        <a14:foregroundMark x1="98000" y1="80513" x2="98000" y2="80513"/>
                        <a14:foregroundMark x1="98000" y1="82735" x2="98000" y2="82735"/>
                        <a14:foregroundMark x1="98000" y1="83248" x2="98000" y2="83248"/>
                        <a14:foregroundMark x1="94222" y1="83248" x2="94222" y2="83248"/>
                        <a14:foregroundMark x1="91778" y1="83248" x2="91778" y2="83248"/>
                        <a14:foregroundMark x1="89889" y1="84274" x2="89889" y2="84274"/>
                        <a14:foregroundMark x1="90778" y1="78291" x2="90778" y2="78291"/>
                        <a14:foregroundMark x1="91000" y1="74359" x2="91000" y2="74359"/>
                        <a14:foregroundMark x1="89556" y1="76752" x2="89556" y2="76752"/>
                        <a14:foregroundMark x1="88000" y1="77949" x2="88000" y2="77949"/>
                        <a14:foregroundMark x1="92444" y1="81026" x2="92444" y2="81026"/>
                        <a14:foregroundMark x1="94444" y1="80000" x2="94444" y2="80000"/>
                        <a14:foregroundMark x1="93778" y1="78291" x2="93778" y2="78291"/>
                        <a14:foregroundMark x1="84000" y1="81026" x2="84000" y2="81026"/>
                        <a14:foregroundMark x1="80000" y1="81538" x2="80000" y2="81538"/>
                        <a14:foregroundMark x1="77111" y1="56581" x2="77111" y2="56581"/>
                        <a14:foregroundMark x1="75333" y1="54872" x2="75333" y2="54872"/>
                        <a14:foregroundMark x1="77778" y1="53333" x2="77778" y2="53333"/>
                        <a14:foregroundMark x1="60889" y1="9060" x2="60889" y2="9060"/>
                        <a14:foregroundMark x1="59444" y1="5470" x2="59444" y2="5470"/>
                        <a14:foregroundMark x1="59889" y1="33675" x2="59889" y2="33675"/>
                        <a14:foregroundMark x1="63667" y1="35043" x2="63667" y2="35043"/>
                        <a14:foregroundMark x1="32667" y1="85812" x2="32667" y2="85812"/>
                        <a14:foregroundMark x1="28000" y1="83932" x2="28000" y2="83932"/>
                        <a14:foregroundMark x1="24778" y1="84274" x2="24778" y2="84274"/>
                        <a14:foregroundMark x1="32778" y1="78462" x2="32778" y2="78462"/>
                        <a14:foregroundMark x1="32444" y1="75043" x2="32444" y2="75043"/>
                        <a14:foregroundMark x1="31556" y1="78632" x2="31556" y2="78632"/>
                        <a14:foregroundMark x1="34778" y1="80342" x2="34778" y2="80342"/>
                        <a14:foregroundMark x1="31444" y1="85299" x2="31444" y2="85299"/>
                        <a14:foregroundMark x1="34778" y1="85128" x2="34778" y2="85128"/>
                        <a14:foregroundMark x1="46556" y1="85470" x2="46556" y2="85470"/>
                        <a14:foregroundMark x1="46667" y1="89744" x2="46667" y2="89744"/>
                        <a14:foregroundMark x1="48444" y1="89744" x2="48444" y2="89744"/>
                        <a14:foregroundMark x1="49667" y1="90940" x2="49667" y2="90940"/>
                        <a14:foregroundMark x1="51222" y1="86325" x2="51222" y2="86325"/>
                        <a14:foregroundMark x1="15667" y1="86154" x2="15667" y2="86154"/>
                        <a14:foregroundMark x1="10667" y1="86838" x2="10667" y2="86838"/>
                        <a14:foregroundMark x1="13111" y1="86838" x2="13111" y2="86838"/>
                        <a14:foregroundMark x1="15111" y1="87009" x2="15111" y2="87009"/>
                        <a14:foregroundMark x1="17444" y1="87009" x2="17444" y2="87009"/>
                        <a14:foregroundMark x1="99222" y1="82051" x2="99222" y2="82051"/>
                        <a14:foregroundMark x1="99222" y1="83419" x2="99222" y2="83419"/>
                        <a14:foregroundMark x1="77556" y1="60000" x2="77556" y2="60000"/>
                        <a14:foregroundMark x1="77444" y1="61709" x2="77444" y2="61709"/>
                        <a14:foregroundMark x1="65111" y1="81709" x2="65111" y2="81709"/>
                        <a14:foregroundMark x1="67889" y1="88205" x2="67889" y2="88205"/>
                        <a14:foregroundMark x1="67889" y1="91624" x2="67889" y2="91624"/>
                        <a14:foregroundMark x1="67889" y1="92650" x2="67889" y2="92650"/>
                        <a14:foregroundMark x1="51333" y1="50940" x2="51333" y2="50940"/>
                        <a14:foregroundMark x1="47000" y1="51111" x2="47000" y2="51111"/>
                        <a14:backgroundMark x1="99333" y1="77949" x2="99333" y2="77949"/>
                        <a14:backgroundMark x1="78333" y1="67179" x2="78333" y2="67179"/>
                        <a14:backgroundMark x1="79333" y1="67009" x2="79333" y2="67009"/>
                        <a14:backgroundMark x1="76333" y1="71282" x2="76333" y2="712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975" y="3579467"/>
            <a:ext cx="5043896" cy="3278533"/>
          </a:xfrm>
          <a:prstGeom prst="rect">
            <a:avLst/>
          </a:prstGeom>
        </p:spPr>
      </p:pic>
      <p:sp>
        <p:nvSpPr>
          <p:cNvPr id="7" name="Teardrop 6">
            <a:extLst>
              <a:ext uri="{FF2B5EF4-FFF2-40B4-BE49-F238E27FC236}">
                <a16:creationId xmlns:a16="http://schemas.microsoft.com/office/drawing/2014/main" id="{13859CB5-1FE5-4AC9-849A-3FDB3E35EA29}"/>
              </a:ext>
            </a:extLst>
          </p:cNvPr>
          <p:cNvSpPr/>
          <p:nvPr/>
        </p:nvSpPr>
        <p:spPr>
          <a:xfrm>
            <a:off x="8734425" y="0"/>
            <a:ext cx="3457575" cy="3579467"/>
          </a:xfrm>
          <a:prstGeom prst="teardrop">
            <a:avLst/>
          </a:prstGeom>
          <a:solidFill>
            <a:schemeClr val="bg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NGOs</a:t>
            </a:r>
            <a:endParaRPr lang="en-IN" sz="7200" dirty="0"/>
          </a:p>
        </p:txBody>
      </p:sp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D678485E-436A-4A3C-9157-E8DA6FEB144F}"/>
              </a:ext>
            </a:extLst>
          </p:cNvPr>
          <p:cNvSpPr/>
          <p:nvPr/>
        </p:nvSpPr>
        <p:spPr>
          <a:xfrm rot="19994823">
            <a:off x="53870" y="2144573"/>
            <a:ext cx="3659777" cy="2039317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Franklin Gothic Medium Cond" panose="020B0606030402020204" pitchFamily="34" charset="0"/>
              </a:rPr>
              <a:t>Where to Target?</a:t>
            </a:r>
            <a:endParaRPr lang="en-IN" sz="3600" dirty="0">
              <a:latin typeface="Franklin Gothic Medium Cond" panose="020B0606030402020204" pitchFamily="34" charset="0"/>
            </a:endParaRPr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BC660455-54B8-48D1-A8A7-8207F66B1981}"/>
              </a:ext>
            </a:extLst>
          </p:cNvPr>
          <p:cNvSpPr/>
          <p:nvPr/>
        </p:nvSpPr>
        <p:spPr>
          <a:xfrm rot="1852243">
            <a:off x="5019741" y="2224469"/>
            <a:ext cx="3659777" cy="2039317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Franklin Gothic Medium Cond" panose="020B0606030402020204" pitchFamily="34" charset="0"/>
              </a:rPr>
              <a:t>How to Reach?</a:t>
            </a:r>
            <a:endParaRPr lang="en-IN" sz="3600" dirty="0"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053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Pentagon 1">
            <a:extLst>
              <a:ext uri="{FF2B5EF4-FFF2-40B4-BE49-F238E27FC236}">
                <a16:creationId xmlns:a16="http://schemas.microsoft.com/office/drawing/2014/main" id="{CC360173-C18C-4C3B-9FE8-FCC666A42EAC}"/>
              </a:ext>
            </a:extLst>
          </p:cNvPr>
          <p:cNvSpPr/>
          <p:nvPr/>
        </p:nvSpPr>
        <p:spPr>
          <a:xfrm>
            <a:off x="0" y="214335"/>
            <a:ext cx="5597988" cy="926915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D800"/>
                </a:solidFill>
                <a:latin typeface="Papyrus" panose="03070502060502030205" pitchFamily="66" charset="0"/>
              </a:rPr>
              <a:t>CURRENT    ISSUES</a:t>
            </a:r>
            <a:endParaRPr lang="en-IN" sz="3200" dirty="0">
              <a:solidFill>
                <a:srgbClr val="FFD800"/>
              </a:solidFill>
              <a:latin typeface="Papyrus" panose="03070502060502030205" pitchFamily="66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2D8329-E481-4AAE-9045-AA7B1ACD4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1250"/>
            <a:ext cx="7771111" cy="57167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9EB9AA-8360-40BE-B266-31777C300A4E}"/>
              </a:ext>
            </a:extLst>
          </p:cNvPr>
          <p:cNvSpPr txBox="1"/>
          <p:nvPr/>
        </p:nvSpPr>
        <p:spPr>
          <a:xfrm>
            <a:off x="7771111" y="995953"/>
            <a:ext cx="42113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US BASED NGO</a:t>
            </a:r>
            <a:endParaRPr lang="en-IN" sz="4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F46E42-9BB4-4238-8FC3-6BF94126F258}"/>
              </a:ext>
            </a:extLst>
          </p:cNvPr>
          <p:cNvSpPr txBox="1"/>
          <p:nvPr/>
        </p:nvSpPr>
        <p:spPr>
          <a:xfrm>
            <a:off x="7704436" y="1869903"/>
            <a:ext cx="44875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HELPING HAND IN INDIA</a:t>
            </a:r>
            <a:endParaRPr lang="en-IN" sz="4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9C5B4D-5C8A-44F9-A751-CF5256011033}"/>
              </a:ext>
            </a:extLst>
          </p:cNvPr>
          <p:cNvSpPr txBox="1"/>
          <p:nvPr/>
        </p:nvSpPr>
        <p:spPr>
          <a:xfrm>
            <a:off x="7771111" y="3525471"/>
            <a:ext cx="433516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SUCCESSFUL OUTREACH IN WEST BENGAL</a:t>
            </a:r>
            <a:endParaRPr lang="en-IN" sz="4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BF1BEB-BE55-4716-8183-E21C1F174C53}"/>
              </a:ext>
            </a:extLst>
          </p:cNvPr>
          <p:cNvSpPr txBox="1"/>
          <p:nvPr/>
        </p:nvSpPr>
        <p:spPr>
          <a:xfrm>
            <a:off x="7771111" y="5601494"/>
            <a:ext cx="46780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EXPANSION LIMITATIONS</a:t>
            </a:r>
            <a:endParaRPr lang="en-IN" sz="4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862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rrow: Pentagon 2">
            <a:extLst>
              <a:ext uri="{FF2B5EF4-FFF2-40B4-BE49-F238E27FC236}">
                <a16:creationId xmlns:a16="http://schemas.microsoft.com/office/drawing/2014/main" id="{44DBC9A8-4CCD-46C2-8DEE-6B4746A4215B}"/>
              </a:ext>
            </a:extLst>
          </p:cNvPr>
          <p:cNvSpPr/>
          <p:nvPr/>
        </p:nvSpPr>
        <p:spPr>
          <a:xfrm>
            <a:off x="0" y="214335"/>
            <a:ext cx="5597988" cy="926915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D800"/>
                </a:solidFill>
                <a:latin typeface="Papyrus" panose="03070502060502030205" pitchFamily="66" charset="0"/>
              </a:rPr>
              <a:t>CURRENT    ISSUES</a:t>
            </a:r>
            <a:endParaRPr lang="en-IN" sz="3200" dirty="0">
              <a:solidFill>
                <a:srgbClr val="FFD800"/>
              </a:solidFill>
              <a:latin typeface="Papyrus" panose="03070502060502030205" pitchFamily="66" charset="0"/>
            </a:endParaRPr>
          </a:p>
        </p:txBody>
      </p:sp>
      <p:sp>
        <p:nvSpPr>
          <p:cNvPr id="4" name="Teardrop 3">
            <a:extLst>
              <a:ext uri="{FF2B5EF4-FFF2-40B4-BE49-F238E27FC236}">
                <a16:creationId xmlns:a16="http://schemas.microsoft.com/office/drawing/2014/main" id="{C5124234-0062-46FB-9400-73216C761473}"/>
              </a:ext>
            </a:extLst>
          </p:cNvPr>
          <p:cNvSpPr/>
          <p:nvPr/>
        </p:nvSpPr>
        <p:spPr>
          <a:xfrm>
            <a:off x="8734425" y="0"/>
            <a:ext cx="3457575" cy="3579467"/>
          </a:xfrm>
          <a:prstGeom prst="teardrop">
            <a:avLst/>
          </a:prstGeom>
          <a:solidFill>
            <a:schemeClr val="bg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Women</a:t>
            </a:r>
            <a:endParaRPr lang="en-IN" sz="5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9530E6-E9A4-4BC1-B0FD-506EEC18E9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31970" r="72879">
                        <a14:foregroundMark x1="35455" y1="21136" x2="35455" y2="21136"/>
                        <a14:foregroundMark x1="35455" y1="14318" x2="35455" y2="14318"/>
                        <a14:foregroundMark x1="36970" y1="6818" x2="36970" y2="6818"/>
                        <a14:foregroundMark x1="33939" y1="3864" x2="33939" y2="3864"/>
                        <a14:foregroundMark x1="34242" y1="25455" x2="34242" y2="25455"/>
                        <a14:foregroundMark x1="35152" y1="33182" x2="35152" y2="33182"/>
                        <a14:foregroundMark x1="35152" y1="41136" x2="35152" y2="41136"/>
                        <a14:foregroundMark x1="35455" y1="49318" x2="35455" y2="49318"/>
                        <a14:foregroundMark x1="35455" y1="56364" x2="35455" y2="56364"/>
                        <a14:foregroundMark x1="34091" y1="62500" x2="34091" y2="62500"/>
                        <a14:foregroundMark x1="34242" y1="70227" x2="34242" y2="70227"/>
                        <a14:foregroundMark x1="34242" y1="75682" x2="34242" y2="75682"/>
                        <a14:foregroundMark x1="33333" y1="82727" x2="33333" y2="82727"/>
                        <a14:foregroundMark x1="33485" y1="87727" x2="33485" y2="87727"/>
                        <a14:foregroundMark x1="33030" y1="93182" x2="33030" y2="93182"/>
                        <a14:foregroundMark x1="33182" y1="98636" x2="33182" y2="98636"/>
                        <a14:foregroundMark x1="35455" y1="98182" x2="35455" y2="98182"/>
                        <a14:foregroundMark x1="38030" y1="97045" x2="38030" y2="97045"/>
                        <a14:foregroundMark x1="37576" y1="92273" x2="37576" y2="92273"/>
                        <a14:foregroundMark x1="37576" y1="88409" x2="37576" y2="88409"/>
                        <a14:foregroundMark x1="37879" y1="82955" x2="37879" y2="82955"/>
                        <a14:foregroundMark x1="38333" y1="79545" x2="38333" y2="79545"/>
                        <a14:foregroundMark x1="38333" y1="73182" x2="38333" y2="73182"/>
                        <a14:foregroundMark x1="37879" y1="63636" x2="37879" y2="63636"/>
                        <a14:foregroundMark x1="37424" y1="53409" x2="37424" y2="53409"/>
                        <a14:foregroundMark x1="36515" y1="45455" x2="36515" y2="45455"/>
                        <a14:foregroundMark x1="38636" y1="40227" x2="38636" y2="40227"/>
                        <a14:foregroundMark x1="38182" y1="32273" x2="38182" y2="32273"/>
                        <a14:foregroundMark x1="38636" y1="25682" x2="38636" y2="25682"/>
                        <a14:foregroundMark x1="38636" y1="19318" x2="38636" y2="19318"/>
                        <a14:foregroundMark x1="38182" y1="12955" x2="38182" y2="12955"/>
                        <a14:foregroundMark x1="39242" y1="6364" x2="39242" y2="6364"/>
                        <a14:foregroundMark x1="39091" y1="3409" x2="39091" y2="3409"/>
                        <a14:foregroundMark x1="37273" y1="3409" x2="37273" y2="3409"/>
                        <a14:foregroundMark x1="34091" y1="11364" x2="34091" y2="11364"/>
                        <a14:foregroundMark x1="33788" y1="15909" x2="33788" y2="15909"/>
                        <a14:foregroundMark x1="33939" y1="20227" x2="33939" y2="20227"/>
                        <a14:foregroundMark x1="33030" y1="30000" x2="33030" y2="30000"/>
                        <a14:foregroundMark x1="33182" y1="36591" x2="33182" y2="36591"/>
                        <a14:foregroundMark x1="33485" y1="42727" x2="33485" y2="42727"/>
                        <a14:foregroundMark x1="33485" y1="47500" x2="33485" y2="47500"/>
                        <a14:foregroundMark x1="33636" y1="53409" x2="33636" y2="53409"/>
                        <a14:foregroundMark x1="33636" y1="57045" x2="33636" y2="57045"/>
                        <a14:foregroundMark x1="33485" y1="61136" x2="33485" y2="61136"/>
                        <a14:foregroundMark x1="33333" y1="68409" x2="33333" y2="68409"/>
                        <a14:foregroundMark x1="35909" y1="67727" x2="35909" y2="67727"/>
                        <a14:foregroundMark x1="35455" y1="73182" x2="35455" y2="73182"/>
                        <a14:foregroundMark x1="40000" y1="69318" x2="40000" y2="69318"/>
                        <a14:foregroundMark x1="38939" y1="68409" x2="38939" y2="68409"/>
                        <a14:foregroundMark x1="38788" y1="59545" x2="38788" y2="59545"/>
                        <a14:foregroundMark x1="38636" y1="56818" x2="38636" y2="56818"/>
                        <a14:foregroundMark x1="38636" y1="49318" x2="38636" y2="49318"/>
                        <a14:foregroundMark x1="38182" y1="43864" x2="38182" y2="43864"/>
                        <a14:foregroundMark x1="38030" y1="34545" x2="38030" y2="34545"/>
                        <a14:foregroundMark x1="33182" y1="8409" x2="33182" y2="8409"/>
                        <a14:foregroundMark x1="34697" y1="79318" x2="34697" y2="79318"/>
                        <a14:foregroundMark x1="34697" y1="84091" x2="34697" y2="84091"/>
                        <a14:foregroundMark x1="32879" y1="80455" x2="32879" y2="80455"/>
                        <a14:foregroundMark x1="32576" y1="75909" x2="32576" y2="75909"/>
                        <a14:foregroundMark x1="32576" y1="71818" x2="32576" y2="71818"/>
                        <a14:foregroundMark x1="32576" y1="66136" x2="32576" y2="66136"/>
                        <a14:foregroundMark x1="32727" y1="61136" x2="32727" y2="61136"/>
                        <a14:foregroundMark x1="32727" y1="57273" x2="32727" y2="57273"/>
                        <a14:foregroundMark x1="32727" y1="54545" x2="32727" y2="54545"/>
                        <a14:foregroundMark x1="32576" y1="46364" x2="32576" y2="46364"/>
                        <a14:foregroundMark x1="32727" y1="41591" x2="32727" y2="41591"/>
                        <a14:foregroundMark x1="32727" y1="40455" x2="32727" y2="40455"/>
                        <a14:foregroundMark x1="32879" y1="26591" x2="32879" y2="26591"/>
                        <a14:foregroundMark x1="32879" y1="24091" x2="32879" y2="24091"/>
                        <a14:foregroundMark x1="32576" y1="20682" x2="32576" y2="20682"/>
                        <a14:foregroundMark x1="33182" y1="13182" x2="33182" y2="13182"/>
                        <a14:foregroundMark x1="33182" y1="10455" x2="33182" y2="10455"/>
                        <a14:foregroundMark x1="32424" y1="84545" x2="32424" y2="84545"/>
                        <a14:foregroundMark x1="32576" y1="96818" x2="32576" y2="96818"/>
                        <a14:foregroundMark x1="32424" y1="33864" x2="32424" y2="33864"/>
                        <a14:foregroundMark x1="32424" y1="32727" x2="32424" y2="32727"/>
                        <a14:foregroundMark x1="32424" y1="43409" x2="32424" y2="43409"/>
                        <a14:foregroundMark x1="32879" y1="50909" x2="32879" y2="50909"/>
                        <a14:foregroundMark x1="32424" y1="17727" x2="32424" y2="177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030" r="26364"/>
          <a:stretch/>
        </p:blipFill>
        <p:spPr>
          <a:xfrm>
            <a:off x="0" y="2667000"/>
            <a:ext cx="2552700" cy="4191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D24408-EF5B-43FC-A9BD-2A152EF8672A}"/>
              </a:ext>
            </a:extLst>
          </p:cNvPr>
          <p:cNvSpPr txBox="1"/>
          <p:nvPr/>
        </p:nvSpPr>
        <p:spPr>
          <a:xfrm>
            <a:off x="1861762" y="2324281"/>
            <a:ext cx="6824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SURRENDERING TO THEIR FAITH</a:t>
            </a:r>
            <a:endParaRPr lang="en-IN" sz="4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145312-1C2C-47B3-9C1B-228D52AB8BB5}"/>
              </a:ext>
            </a:extLst>
          </p:cNvPr>
          <p:cNvSpPr txBox="1"/>
          <p:nvPr/>
        </p:nvSpPr>
        <p:spPr>
          <a:xfrm>
            <a:off x="2923801" y="3248115"/>
            <a:ext cx="6084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SAFETY – SECURITY ISSUES</a:t>
            </a:r>
            <a:endParaRPr lang="en-IN" sz="4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8BE8E1-04D0-4D73-BB5C-03456DD5C916}"/>
              </a:ext>
            </a:extLst>
          </p:cNvPr>
          <p:cNvSpPr txBox="1"/>
          <p:nvPr/>
        </p:nvSpPr>
        <p:spPr>
          <a:xfrm>
            <a:off x="4447801" y="4123757"/>
            <a:ext cx="6084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LACK OF KNOWLEDGE</a:t>
            </a:r>
            <a:endParaRPr lang="en-IN" sz="4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76788C-FD5C-4D9F-81BE-3B1FDDAEA044}"/>
              </a:ext>
            </a:extLst>
          </p:cNvPr>
          <p:cNvSpPr txBox="1"/>
          <p:nvPr/>
        </p:nvSpPr>
        <p:spPr>
          <a:xfrm>
            <a:off x="5352675" y="5047591"/>
            <a:ext cx="6839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LEGAL PROCESS COMPLEXITIES</a:t>
            </a:r>
            <a:endParaRPr lang="en-IN" sz="4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15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C37501D-A6BF-4920-881E-2258329D15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5222" y1="78974" x2="5222" y2="78974"/>
                        <a14:foregroundMark x1="10333" y1="80171" x2="10333" y2="80171"/>
                        <a14:foregroundMark x1="14222" y1="81197" x2="14222" y2="81197"/>
                        <a14:foregroundMark x1="18222" y1="77949" x2="18222" y2="77949"/>
                        <a14:foregroundMark x1="10111" y1="76068" x2="10111" y2="76068"/>
                        <a14:foregroundMark x1="9556" y1="73675" x2="9556" y2="73675"/>
                        <a14:foregroundMark x1="12778" y1="79487" x2="12778" y2="79487"/>
                        <a14:foregroundMark x1="8778" y1="77265" x2="8778" y2="77265"/>
                        <a14:foregroundMark x1="10000" y1="83761" x2="10000" y2="83761"/>
                        <a14:foregroundMark x1="12556" y1="83761" x2="12556" y2="83761"/>
                        <a14:foregroundMark x1="14444" y1="85812" x2="14444" y2="85812"/>
                        <a14:foregroundMark x1="12667" y1="81538" x2="12667" y2="81538"/>
                        <a14:foregroundMark x1="14778" y1="78974" x2="14778" y2="78974"/>
                        <a14:foregroundMark x1="17667" y1="78120" x2="17667" y2="78120"/>
                        <a14:foregroundMark x1="81556" y1="75385" x2="81556" y2="75385"/>
                        <a14:foregroundMark x1="80000" y1="72650" x2="80000" y2="72650"/>
                        <a14:foregroundMark x1="78889" y1="72991" x2="78889" y2="72991"/>
                        <a14:foregroundMark x1="78889" y1="75726" x2="78889" y2="75726"/>
                        <a14:foregroundMark x1="80111" y1="77949" x2="80111" y2="77949"/>
                        <a14:foregroundMark x1="81222" y1="79829" x2="81222" y2="79829"/>
                        <a14:foregroundMark x1="82000" y1="69915" x2="82000" y2="69915"/>
                        <a14:foregroundMark x1="84111" y1="72137" x2="84111" y2="72137"/>
                        <a14:foregroundMark x1="85778" y1="76068" x2="85778" y2="76068"/>
                        <a14:foregroundMark x1="86111" y1="77436" x2="86111" y2="77436"/>
                        <a14:foregroundMark x1="87556" y1="72479" x2="87556" y2="72479"/>
                        <a14:foregroundMark x1="87889" y1="71453" x2="87889" y2="71453"/>
                        <a14:foregroundMark x1="88778" y1="69915" x2="88778" y2="69915"/>
                        <a14:foregroundMark x1="90778" y1="71111" x2="90778" y2="71111"/>
                        <a14:foregroundMark x1="91889" y1="72821" x2="91889" y2="72821"/>
                        <a14:foregroundMark x1="93556" y1="74017" x2="93556" y2="74017"/>
                        <a14:foregroundMark x1="95778" y1="76581" x2="95778" y2="76581"/>
                        <a14:foregroundMark x1="96778" y1="78120" x2="96778" y2="78120"/>
                        <a14:foregroundMark x1="98000" y1="80513" x2="98000" y2="80513"/>
                        <a14:foregroundMark x1="98000" y1="82735" x2="98000" y2="82735"/>
                        <a14:foregroundMark x1="98000" y1="83248" x2="98000" y2="83248"/>
                        <a14:foregroundMark x1="94222" y1="83248" x2="94222" y2="83248"/>
                        <a14:foregroundMark x1="91778" y1="83248" x2="91778" y2="83248"/>
                        <a14:foregroundMark x1="89889" y1="84274" x2="89889" y2="84274"/>
                        <a14:foregroundMark x1="90778" y1="78291" x2="90778" y2="78291"/>
                        <a14:foregroundMark x1="91000" y1="74359" x2="91000" y2="74359"/>
                        <a14:foregroundMark x1="89556" y1="76752" x2="89556" y2="76752"/>
                        <a14:foregroundMark x1="88000" y1="77949" x2="88000" y2="77949"/>
                        <a14:foregroundMark x1="92444" y1="81026" x2="92444" y2="81026"/>
                        <a14:foregroundMark x1="94444" y1="80000" x2="94444" y2="80000"/>
                        <a14:foregroundMark x1="93778" y1="78291" x2="93778" y2="78291"/>
                        <a14:foregroundMark x1="84000" y1="81026" x2="84000" y2="81026"/>
                        <a14:foregroundMark x1="80000" y1="81538" x2="80000" y2="81538"/>
                        <a14:foregroundMark x1="77111" y1="56581" x2="77111" y2="56581"/>
                        <a14:foregroundMark x1="75333" y1="54872" x2="75333" y2="54872"/>
                        <a14:foregroundMark x1="77778" y1="53333" x2="77778" y2="53333"/>
                        <a14:foregroundMark x1="60889" y1="9060" x2="60889" y2="9060"/>
                        <a14:foregroundMark x1="59444" y1="5470" x2="59444" y2="5470"/>
                        <a14:foregroundMark x1="59889" y1="33675" x2="59889" y2="33675"/>
                        <a14:foregroundMark x1="63667" y1="35043" x2="63667" y2="35043"/>
                        <a14:foregroundMark x1="32667" y1="85812" x2="32667" y2="85812"/>
                        <a14:foregroundMark x1="28000" y1="83932" x2="28000" y2="83932"/>
                        <a14:foregroundMark x1="24778" y1="84274" x2="24778" y2="84274"/>
                        <a14:foregroundMark x1="32778" y1="78462" x2="32778" y2="78462"/>
                        <a14:foregroundMark x1="32444" y1="75043" x2="32444" y2="75043"/>
                        <a14:foregroundMark x1="31556" y1="78632" x2="31556" y2="78632"/>
                        <a14:foregroundMark x1="34778" y1="80342" x2="34778" y2="80342"/>
                        <a14:foregroundMark x1="31444" y1="85299" x2="31444" y2="85299"/>
                        <a14:foregroundMark x1="34778" y1="85128" x2="34778" y2="85128"/>
                        <a14:foregroundMark x1="46556" y1="85470" x2="46556" y2="85470"/>
                        <a14:foregroundMark x1="46667" y1="89744" x2="46667" y2="89744"/>
                        <a14:foregroundMark x1="48444" y1="89744" x2="48444" y2="89744"/>
                        <a14:foregroundMark x1="49667" y1="90940" x2="49667" y2="90940"/>
                        <a14:foregroundMark x1="51222" y1="86325" x2="51222" y2="86325"/>
                        <a14:foregroundMark x1="15667" y1="86154" x2="15667" y2="86154"/>
                        <a14:foregroundMark x1="10667" y1="86838" x2="10667" y2="86838"/>
                        <a14:foregroundMark x1="13111" y1="86838" x2="13111" y2="86838"/>
                        <a14:foregroundMark x1="15111" y1="87009" x2="15111" y2="87009"/>
                        <a14:foregroundMark x1="17444" y1="87009" x2="17444" y2="87009"/>
                        <a14:foregroundMark x1="99222" y1="82051" x2="99222" y2="82051"/>
                        <a14:foregroundMark x1="99222" y1="83419" x2="99222" y2="83419"/>
                        <a14:foregroundMark x1="77556" y1="60000" x2="77556" y2="60000"/>
                        <a14:foregroundMark x1="77444" y1="61709" x2="77444" y2="61709"/>
                        <a14:foregroundMark x1="65111" y1="81709" x2="65111" y2="81709"/>
                        <a14:foregroundMark x1="67889" y1="88205" x2="67889" y2="88205"/>
                        <a14:foregroundMark x1="67889" y1="91624" x2="67889" y2="91624"/>
                        <a14:foregroundMark x1="67889" y1="92650" x2="67889" y2="92650"/>
                        <a14:foregroundMark x1="51333" y1="50940" x2="51333" y2="50940"/>
                        <a14:foregroundMark x1="47000" y1="51111" x2="47000" y2="51111"/>
                        <a14:backgroundMark x1="99333" y1="77949" x2="99333" y2="77949"/>
                        <a14:backgroundMark x1="78333" y1="67179" x2="78333" y2="67179"/>
                        <a14:backgroundMark x1="79333" y1="67009" x2="79333" y2="67009"/>
                        <a14:backgroundMark x1="76333" y1="71282" x2="76333" y2="712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2634" y="2842553"/>
            <a:ext cx="2709346" cy="1761075"/>
          </a:xfrm>
          <a:prstGeom prst="rect">
            <a:avLst/>
          </a:prstGeom>
        </p:spPr>
      </p:pic>
      <p:sp>
        <p:nvSpPr>
          <p:cNvPr id="4" name="Arrow: Pentagon 3">
            <a:extLst>
              <a:ext uri="{FF2B5EF4-FFF2-40B4-BE49-F238E27FC236}">
                <a16:creationId xmlns:a16="http://schemas.microsoft.com/office/drawing/2014/main" id="{107D7DAF-0563-44E0-BCD2-DA8F865031A4}"/>
              </a:ext>
            </a:extLst>
          </p:cNvPr>
          <p:cNvSpPr/>
          <p:nvPr/>
        </p:nvSpPr>
        <p:spPr>
          <a:xfrm>
            <a:off x="0" y="214335"/>
            <a:ext cx="5597988" cy="926915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D800"/>
                </a:solidFill>
                <a:latin typeface="Papyrus" panose="03070502060502030205" pitchFamily="66" charset="0"/>
              </a:rPr>
              <a:t>OUR   SOLUTION</a:t>
            </a:r>
            <a:endParaRPr lang="en-IN" sz="3200" dirty="0">
              <a:solidFill>
                <a:srgbClr val="FFD800"/>
              </a:solidFill>
              <a:latin typeface="Papyrus" panose="03070502060502030205" pitchFamily="66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70DC9D-75DF-4785-B4DB-802D16AF80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38" y="1759722"/>
            <a:ext cx="3028951" cy="227171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0449B4-D29F-4559-B183-4B96E1095B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113" y="2374086"/>
            <a:ext cx="775412" cy="5815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83024E-C17D-448C-A355-C98C3C6EFA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838" y="1184946"/>
            <a:ext cx="3333750" cy="33337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AutoShape 2" descr="Image result for help avatar">
            <a:extLst>
              <a:ext uri="{FF2B5EF4-FFF2-40B4-BE49-F238E27FC236}">
                <a16:creationId xmlns:a16="http://schemas.microsoft.com/office/drawing/2014/main" id="{3CEBE8DA-78E8-4D80-9A4D-6CB055A7185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4838" y="1747838"/>
            <a:ext cx="3362325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AutoShape 4" descr="Image result for help avatar">
            <a:extLst>
              <a:ext uri="{FF2B5EF4-FFF2-40B4-BE49-F238E27FC236}">
                <a16:creationId xmlns:a16="http://schemas.microsoft.com/office/drawing/2014/main" id="{A1D868DE-0D20-4DBF-9AFC-3EBF012D63C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67238" y="1900238"/>
            <a:ext cx="3362325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AutoShape 6" descr="Image result for help avatar">
            <a:extLst>
              <a:ext uri="{FF2B5EF4-FFF2-40B4-BE49-F238E27FC236}">
                <a16:creationId xmlns:a16="http://schemas.microsoft.com/office/drawing/2014/main" id="{7A53D135-FB32-4985-A59E-A17C417021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19638" y="2052638"/>
            <a:ext cx="3362325" cy="336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B852A96-35CF-426F-8BFC-C2DA358B98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23648" y="1122766"/>
            <a:ext cx="2143125" cy="2143125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88729C5F-E531-4185-8A54-455E32D97608}"/>
              </a:ext>
            </a:extLst>
          </p:cNvPr>
          <p:cNvSpPr/>
          <p:nvPr/>
        </p:nvSpPr>
        <p:spPr>
          <a:xfrm>
            <a:off x="3459955" y="2656291"/>
            <a:ext cx="884476" cy="48631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438E8A59-C92E-4CAA-AE80-84A787415DEC}"/>
              </a:ext>
            </a:extLst>
          </p:cNvPr>
          <p:cNvSpPr/>
          <p:nvPr/>
        </p:nvSpPr>
        <p:spPr>
          <a:xfrm rot="10800000">
            <a:off x="7896223" y="2608666"/>
            <a:ext cx="1017825" cy="48631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6BE92E-9525-407B-BC92-6C99004A9BB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6412" b="90000" l="10000" r="90000">
                        <a14:foregroundMark x1="42563" y1="37353" x2="42563" y2="37353"/>
                        <a14:foregroundMark x1="42063" y1="32765" x2="42063" y2="32765"/>
                        <a14:foregroundMark x1="65125" y1="37588" x2="65125" y2="37588"/>
                        <a14:foregroundMark x1="64875" y1="32765" x2="64875" y2="32765"/>
                        <a14:foregroundMark x1="54625" y1="38765" x2="54625" y2="38765"/>
                        <a14:foregroundMark x1="55125" y1="49412" x2="55125" y2="49412"/>
                        <a14:foregroundMark x1="54375" y1="50882" x2="54375" y2="50882"/>
                        <a14:foregroundMark x1="56188" y1="50647" x2="56188" y2="506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024" y="4376141"/>
            <a:ext cx="1691190" cy="179688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43583FE-CC3D-47D8-9D8D-E5553D11F77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057" y="4816988"/>
            <a:ext cx="2339927" cy="175494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39349D9-4E43-4FA5-9394-6E8E400EF1B7}"/>
              </a:ext>
            </a:extLst>
          </p:cNvPr>
          <p:cNvSpPr txBox="1"/>
          <p:nvPr/>
        </p:nvSpPr>
        <p:spPr>
          <a:xfrm>
            <a:off x="312638" y="3285518"/>
            <a:ext cx="1202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IVR SYSTEM</a:t>
            </a:r>
            <a:endParaRPr lang="en-IN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0FB3A2-B441-4ABA-BD0D-7497136124AC}"/>
              </a:ext>
            </a:extLst>
          </p:cNvPr>
          <p:cNvSpPr txBox="1"/>
          <p:nvPr/>
        </p:nvSpPr>
        <p:spPr>
          <a:xfrm>
            <a:off x="2616214" y="6458999"/>
            <a:ext cx="2287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UPLOAD PHOTO FACILITY</a:t>
            </a:r>
            <a:endParaRPr lang="en-IN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2B2A73-AE49-43A1-9DEF-5285F64697F8}"/>
              </a:ext>
            </a:extLst>
          </p:cNvPr>
          <p:cNvSpPr txBox="1"/>
          <p:nvPr/>
        </p:nvSpPr>
        <p:spPr>
          <a:xfrm>
            <a:off x="2141676" y="3285518"/>
            <a:ext cx="159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WITH VOICEMAIL</a:t>
            </a:r>
            <a:endParaRPr lang="en-IN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DABCD4A-E42C-4C4C-A51F-974493E98CED}"/>
              </a:ext>
            </a:extLst>
          </p:cNvPr>
          <p:cNvSpPr txBox="1"/>
          <p:nvPr/>
        </p:nvSpPr>
        <p:spPr>
          <a:xfrm>
            <a:off x="5023345" y="1753156"/>
            <a:ext cx="2200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DASHBOARD FOR NGOs</a:t>
            </a:r>
            <a:endParaRPr lang="en-IN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C30F75E-59F1-4953-A6C1-A20B65B2F9B3}"/>
              </a:ext>
            </a:extLst>
          </p:cNvPr>
          <p:cNvSpPr txBox="1"/>
          <p:nvPr/>
        </p:nvSpPr>
        <p:spPr>
          <a:xfrm>
            <a:off x="5295535" y="3849059"/>
            <a:ext cx="1513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RAISED ISSUES</a:t>
            </a:r>
            <a:endParaRPr lang="en-IN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AD713933-1DBB-44B0-AB0C-E65EF043A6D3}"/>
              </a:ext>
            </a:extLst>
          </p:cNvPr>
          <p:cNvSpPr/>
          <p:nvPr/>
        </p:nvSpPr>
        <p:spPr>
          <a:xfrm rot="18859387">
            <a:off x="4122541" y="4275541"/>
            <a:ext cx="919754" cy="48631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7DAC3E-AD83-4439-838B-FA526AC14560}"/>
              </a:ext>
            </a:extLst>
          </p:cNvPr>
          <p:cNvSpPr txBox="1"/>
          <p:nvPr/>
        </p:nvSpPr>
        <p:spPr>
          <a:xfrm>
            <a:off x="9880707" y="4603628"/>
            <a:ext cx="1613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ORGANISATIONS</a:t>
            </a:r>
            <a:endParaRPr lang="en-IN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087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Pentagon 1">
            <a:extLst>
              <a:ext uri="{FF2B5EF4-FFF2-40B4-BE49-F238E27FC236}">
                <a16:creationId xmlns:a16="http://schemas.microsoft.com/office/drawing/2014/main" id="{B0581872-2C0E-4BB2-A1F4-31C0E23597B2}"/>
              </a:ext>
            </a:extLst>
          </p:cNvPr>
          <p:cNvSpPr/>
          <p:nvPr/>
        </p:nvSpPr>
        <p:spPr>
          <a:xfrm>
            <a:off x="0" y="214335"/>
            <a:ext cx="5597988" cy="926915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D800"/>
                </a:solidFill>
                <a:latin typeface="Papyrus" panose="03070502060502030205" pitchFamily="66" charset="0"/>
              </a:rPr>
              <a:t>WHY   US  </a:t>
            </a:r>
            <a:r>
              <a:rPr lang="en-US" sz="4800" dirty="0">
                <a:solidFill>
                  <a:srgbClr val="FFD800"/>
                </a:solidFill>
                <a:latin typeface="Papyrus" panose="03070502060502030205" pitchFamily="66" charset="0"/>
              </a:rPr>
              <a:t>?</a:t>
            </a:r>
            <a:endParaRPr lang="en-IN" sz="4800" dirty="0">
              <a:solidFill>
                <a:srgbClr val="FFD800"/>
              </a:solidFill>
              <a:latin typeface="Papyrus" panose="03070502060502030205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C60558-663E-4C6B-8BA4-C1EA16668E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86" b="36804"/>
          <a:stretch/>
        </p:blipFill>
        <p:spPr>
          <a:xfrm>
            <a:off x="-51741" y="3429000"/>
            <a:ext cx="12243742" cy="3429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749862-654E-49B9-8ADD-D729CC705B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251" b="100000" l="3261" r="89907">
                        <a14:foregroundMark x1="47205" y1="53441" x2="47205" y2="53441"/>
                        <a14:foregroundMark x1="48758" y1="53036" x2="48758" y2="53036"/>
                        <a14:foregroundMark x1="41770" y1="61741" x2="41770" y2="61741"/>
                        <a14:foregroundMark x1="36801" y1="39069" x2="36801" y2="39069"/>
                        <a14:foregroundMark x1="56211" y1="40283" x2="56211" y2="40283"/>
                        <a14:foregroundMark x1="42702" y1="7287" x2="42702" y2="7287"/>
                        <a14:foregroundMark x1="50466" y1="53644" x2="50466" y2="53644"/>
                        <a14:foregroundMark x1="53571" y1="39879" x2="53571" y2="39879"/>
                        <a14:foregroundMark x1="46894" y1="4251" x2="46894" y2="4251"/>
                        <a14:foregroundMark x1="52640" y1="7895" x2="52640" y2="7895"/>
                        <a14:foregroundMark x1="41925" y1="5061" x2="41925" y2="506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9095" y="2029456"/>
            <a:ext cx="3536950" cy="271312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B1AB9F-7787-490A-BC6F-8086D52FF7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955" y="2383632"/>
            <a:ext cx="2438400" cy="24384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78F1515-AC7B-451A-A673-AF6B2D4130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7713" y="2540794"/>
            <a:ext cx="1520825" cy="228123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BBF2EAF-448A-490F-A199-E2F54895205C}"/>
              </a:ext>
            </a:extLst>
          </p:cNvPr>
          <p:cNvSpPr txBox="1"/>
          <p:nvPr/>
        </p:nvSpPr>
        <p:spPr>
          <a:xfrm>
            <a:off x="3105797" y="2382792"/>
            <a:ext cx="59256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BRIDGE THE GAP</a:t>
            </a:r>
            <a:endParaRPr lang="en-IN" sz="72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CE9B6D-FB4E-4526-89CD-25610BDE45A4}"/>
              </a:ext>
            </a:extLst>
          </p:cNvPr>
          <p:cNvSpPr txBox="1"/>
          <p:nvPr/>
        </p:nvSpPr>
        <p:spPr>
          <a:xfrm>
            <a:off x="347367" y="1429517"/>
            <a:ext cx="17240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NEEDY</a:t>
            </a:r>
            <a:endParaRPr lang="en-IN" sz="4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AF8ECE-7B94-49ED-A2A8-090C3459461D}"/>
              </a:ext>
            </a:extLst>
          </p:cNvPr>
          <p:cNvSpPr txBox="1"/>
          <p:nvPr/>
        </p:nvSpPr>
        <p:spPr>
          <a:xfrm>
            <a:off x="9906000" y="1090962"/>
            <a:ext cx="25050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WHOM TO HELP??</a:t>
            </a:r>
            <a:endParaRPr lang="en-IN" sz="44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1B99CE-B7FC-40D5-9F4B-1D41B1BD0D4F}"/>
              </a:ext>
            </a:extLst>
          </p:cNvPr>
          <p:cNvSpPr txBox="1"/>
          <p:nvPr/>
        </p:nvSpPr>
        <p:spPr>
          <a:xfrm>
            <a:off x="4335054" y="3476687"/>
            <a:ext cx="24785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NO INTERNET REQUIRED</a:t>
            </a:r>
            <a:endParaRPr lang="en-IN" sz="2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ECBD27-4F32-464B-BCED-9F0368F9F451}"/>
              </a:ext>
            </a:extLst>
          </p:cNvPr>
          <p:cNvSpPr txBox="1"/>
          <p:nvPr/>
        </p:nvSpPr>
        <p:spPr>
          <a:xfrm>
            <a:off x="2408722" y="3476687"/>
            <a:ext cx="14189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EASE OF USE</a:t>
            </a:r>
            <a:endParaRPr lang="en-IN" sz="2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06CCA8-71EF-4724-8B43-271317B0FD70}"/>
              </a:ext>
            </a:extLst>
          </p:cNvPr>
          <p:cNvSpPr txBox="1"/>
          <p:nvPr/>
        </p:nvSpPr>
        <p:spPr>
          <a:xfrm>
            <a:off x="7331769" y="3486181"/>
            <a:ext cx="21557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ONE STOP SOLUTION</a:t>
            </a:r>
            <a:endParaRPr lang="en-IN" sz="2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3839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422E32-4F5D-4210-B0BE-E895E2406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7956" y="214335"/>
            <a:ext cx="3033069" cy="937907"/>
          </a:xfrm>
          <a:prstGeom prst="rect">
            <a:avLst/>
          </a:prstGeom>
        </p:spPr>
      </p:pic>
      <p:sp>
        <p:nvSpPr>
          <p:cNvPr id="2" name="Arrow: Pentagon 1">
            <a:extLst>
              <a:ext uri="{FF2B5EF4-FFF2-40B4-BE49-F238E27FC236}">
                <a16:creationId xmlns:a16="http://schemas.microsoft.com/office/drawing/2014/main" id="{552FD70C-1783-4574-8944-D3A96C9D823A}"/>
              </a:ext>
            </a:extLst>
          </p:cNvPr>
          <p:cNvSpPr/>
          <p:nvPr/>
        </p:nvSpPr>
        <p:spPr>
          <a:xfrm>
            <a:off x="0" y="214335"/>
            <a:ext cx="5597988" cy="926915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D800"/>
                </a:solidFill>
                <a:latin typeface="Papyrus" panose="03070502060502030205" pitchFamily="66" charset="0"/>
              </a:rPr>
              <a:t>BENEFITS</a:t>
            </a:r>
            <a:endParaRPr lang="en-IN" sz="3200" dirty="0">
              <a:solidFill>
                <a:srgbClr val="FFD800"/>
              </a:solidFill>
              <a:latin typeface="Papyrus" panose="03070502060502030205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679FFF-69DA-4654-8330-DA69FB438E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6" t="3125" r="32470" b="17486"/>
          <a:stretch/>
        </p:blipFill>
        <p:spPr>
          <a:xfrm>
            <a:off x="397635" y="1694338"/>
            <a:ext cx="3267075" cy="3314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017359-2715-4679-89FE-813F6D3A07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13" t="9446" r="37498" b="15788"/>
          <a:stretch/>
        </p:blipFill>
        <p:spPr>
          <a:xfrm>
            <a:off x="8589203" y="1694338"/>
            <a:ext cx="3012247" cy="31919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6C9DA79-51F3-494C-8DD2-9206F40C0672}"/>
              </a:ext>
            </a:extLst>
          </p:cNvPr>
          <p:cNvSpPr txBox="1">
            <a:spLocks/>
          </p:cNvSpPr>
          <p:nvPr/>
        </p:nvSpPr>
        <p:spPr>
          <a:xfrm>
            <a:off x="4523990" y="2489500"/>
            <a:ext cx="5245915" cy="157252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>
                <a:solidFill>
                  <a:schemeClr val="bg1"/>
                </a:solidFill>
                <a:latin typeface="Samarkan" panose="020B0500000000000000" pitchFamily="34" charset="0"/>
              </a:rPr>
              <a:t>AWAAZ</a:t>
            </a:r>
            <a:endParaRPr lang="en-IN" sz="8000" dirty="0">
              <a:solidFill>
                <a:schemeClr val="bg1"/>
              </a:solidFill>
              <a:latin typeface="Samarkan" panose="020B0500000000000000" pitchFamily="34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D5153D2-BABC-4E75-BA23-F91BFE1F02C6}"/>
              </a:ext>
            </a:extLst>
          </p:cNvPr>
          <p:cNvSpPr txBox="1">
            <a:spLocks/>
          </p:cNvSpPr>
          <p:nvPr/>
        </p:nvSpPr>
        <p:spPr>
          <a:xfrm>
            <a:off x="5400675" y="6143697"/>
            <a:ext cx="9144000" cy="71430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dirty="0" err="1">
                <a:solidFill>
                  <a:schemeClr val="bg1"/>
                </a:solidFill>
                <a:latin typeface="Papyrus" panose="03070502060502030205" pitchFamily="66" charset="0"/>
              </a:rPr>
              <a:t>Sacche</a:t>
            </a:r>
            <a:r>
              <a:rPr lang="en-US" sz="4000" b="1" dirty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latin typeface="Papyrus" panose="03070502060502030205" pitchFamily="66" charset="0"/>
              </a:rPr>
              <a:t>Hausle</a:t>
            </a:r>
            <a:r>
              <a:rPr lang="en-US" sz="4000" b="1" dirty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latin typeface="Papyrus" panose="03070502060502030205" pitchFamily="66" charset="0"/>
              </a:rPr>
              <a:t>ki</a:t>
            </a:r>
            <a:r>
              <a:rPr lang="en-US" sz="4000" b="1" dirty="0">
                <a:solidFill>
                  <a:schemeClr val="bg1"/>
                </a:solidFill>
                <a:latin typeface="Papyrus" panose="03070502060502030205" pitchFamily="66" charset="0"/>
              </a:rPr>
              <a:t> </a:t>
            </a:r>
            <a:r>
              <a:rPr lang="en-US" sz="4000" b="1" dirty="0" err="1">
                <a:solidFill>
                  <a:schemeClr val="bg1"/>
                </a:solidFill>
                <a:latin typeface="Papyrus" panose="03070502060502030205" pitchFamily="66" charset="0"/>
              </a:rPr>
              <a:t>Pehchan</a:t>
            </a:r>
            <a:r>
              <a:rPr lang="en-US" sz="4000" b="1" dirty="0">
                <a:solidFill>
                  <a:schemeClr val="bg1"/>
                </a:solidFill>
                <a:latin typeface="Papyrus" panose="03070502060502030205" pitchFamily="66" charset="0"/>
              </a:rPr>
              <a:t>…</a:t>
            </a:r>
            <a:endParaRPr lang="en-IN" sz="4000" b="1" dirty="0">
              <a:solidFill>
                <a:schemeClr val="bg1"/>
              </a:solidFill>
              <a:latin typeface="Papyrus" panose="03070502060502030205" pitchFamily="66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B21A29EE-5FF8-4AC3-AD8F-E2BBF0F5992B}"/>
              </a:ext>
            </a:extLst>
          </p:cNvPr>
          <p:cNvSpPr/>
          <p:nvPr/>
        </p:nvSpPr>
        <p:spPr>
          <a:xfrm>
            <a:off x="4159063" y="3577389"/>
            <a:ext cx="4000500" cy="48463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3874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Pentagon 1">
            <a:extLst>
              <a:ext uri="{FF2B5EF4-FFF2-40B4-BE49-F238E27FC236}">
                <a16:creationId xmlns:a16="http://schemas.microsoft.com/office/drawing/2014/main" id="{6CAD8F69-BCE2-4945-A69D-617992A524DE}"/>
              </a:ext>
            </a:extLst>
          </p:cNvPr>
          <p:cNvSpPr/>
          <p:nvPr/>
        </p:nvSpPr>
        <p:spPr>
          <a:xfrm>
            <a:off x="0" y="214335"/>
            <a:ext cx="5597988" cy="926915"/>
          </a:xfrm>
          <a:prstGeom prst="homePlat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FFD800"/>
                </a:solidFill>
                <a:latin typeface="Papyrus" panose="03070502060502030205" pitchFamily="66" charset="0"/>
              </a:rPr>
              <a:t>FUTURE   SCOPE</a:t>
            </a:r>
            <a:endParaRPr lang="en-IN" sz="3200" dirty="0">
              <a:solidFill>
                <a:srgbClr val="FFD800"/>
              </a:solidFill>
              <a:latin typeface="Papyrus" panose="03070502060502030205" pitchFamily="66" charset="0"/>
            </a:endParaRPr>
          </a:p>
        </p:txBody>
      </p:sp>
      <p:sp>
        <p:nvSpPr>
          <p:cNvPr id="3" name="Arrow: Notched Right 2">
            <a:extLst>
              <a:ext uri="{FF2B5EF4-FFF2-40B4-BE49-F238E27FC236}">
                <a16:creationId xmlns:a16="http://schemas.microsoft.com/office/drawing/2014/main" id="{A82C0AC9-71ED-40CE-A5DF-96DEF22E1A63}"/>
              </a:ext>
            </a:extLst>
          </p:cNvPr>
          <p:cNvSpPr/>
          <p:nvPr/>
        </p:nvSpPr>
        <p:spPr>
          <a:xfrm>
            <a:off x="130629" y="2136710"/>
            <a:ext cx="1063689" cy="559837"/>
          </a:xfrm>
          <a:prstGeom prst="notched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Arrow: Notched Right 3">
            <a:extLst>
              <a:ext uri="{FF2B5EF4-FFF2-40B4-BE49-F238E27FC236}">
                <a16:creationId xmlns:a16="http://schemas.microsoft.com/office/drawing/2014/main" id="{B9B15518-6A58-4B7A-A2D0-18B7D921B824}"/>
              </a:ext>
            </a:extLst>
          </p:cNvPr>
          <p:cNvSpPr/>
          <p:nvPr/>
        </p:nvSpPr>
        <p:spPr>
          <a:xfrm>
            <a:off x="130630" y="2932923"/>
            <a:ext cx="1063689" cy="559837"/>
          </a:xfrm>
          <a:prstGeom prst="notched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Arrow: Notched Right 4">
            <a:extLst>
              <a:ext uri="{FF2B5EF4-FFF2-40B4-BE49-F238E27FC236}">
                <a16:creationId xmlns:a16="http://schemas.microsoft.com/office/drawing/2014/main" id="{9545CA33-9C01-4A11-887B-FBE781C64E57}"/>
              </a:ext>
            </a:extLst>
          </p:cNvPr>
          <p:cNvSpPr/>
          <p:nvPr/>
        </p:nvSpPr>
        <p:spPr>
          <a:xfrm>
            <a:off x="130630" y="3692007"/>
            <a:ext cx="1063689" cy="559837"/>
          </a:xfrm>
          <a:prstGeom prst="notched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467414-2D9F-4418-A7A0-088176CAC757}"/>
              </a:ext>
            </a:extLst>
          </p:cNvPr>
          <p:cNvSpPr txBox="1"/>
          <p:nvPr/>
        </p:nvSpPr>
        <p:spPr>
          <a:xfrm>
            <a:off x="1311256" y="2086755"/>
            <a:ext cx="6824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HELPING NGOs TO COLLABORATE</a:t>
            </a:r>
            <a:endParaRPr lang="en-IN" sz="4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0833C6-BC31-4658-A6CB-E5BA0AFBE924}"/>
              </a:ext>
            </a:extLst>
          </p:cNvPr>
          <p:cNvSpPr txBox="1"/>
          <p:nvPr/>
        </p:nvSpPr>
        <p:spPr>
          <a:xfrm>
            <a:off x="1311256" y="2858898"/>
            <a:ext cx="88964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ONE-TO-ONE REACH ON SPECIAL REQUEST</a:t>
            </a:r>
            <a:endParaRPr lang="en-IN" sz="4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86A079-E843-4E69-B51C-715BC5583C3A}"/>
              </a:ext>
            </a:extLst>
          </p:cNvPr>
          <p:cNvSpPr txBox="1"/>
          <p:nvPr/>
        </p:nvSpPr>
        <p:spPr>
          <a:xfrm>
            <a:off x="1311256" y="3617982"/>
            <a:ext cx="85045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PROGRESS STATUS OF THE VOICE RAISED</a:t>
            </a:r>
            <a:endParaRPr lang="en-IN" sz="4000" dirty="0">
              <a:solidFill>
                <a:schemeClr val="bg1"/>
              </a:solidFill>
              <a:latin typeface="Franklin Gothic Medium Cond" panose="020B06060304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7403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edia3">
            <a:hlinkClick r:id="" action="ppaction://media"/>
            <a:extLst>
              <a:ext uri="{FF2B5EF4-FFF2-40B4-BE49-F238E27FC236}">
                <a16:creationId xmlns:a16="http://schemas.microsoft.com/office/drawing/2014/main" id="{8B373B71-EEEC-4E95-A316-B37A71FC92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15925"/>
            <a:ext cx="12192000" cy="602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038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2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276</TotalTime>
  <Words>111</Words>
  <Application>Microsoft Office PowerPoint</Application>
  <PresentationFormat>Widescreen</PresentationFormat>
  <Paragraphs>39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Franklin Gothic Medium Cond</vt:lpstr>
      <vt:lpstr>Papyrus</vt:lpstr>
      <vt:lpstr>Samarkan</vt:lpstr>
      <vt:lpstr>Office Theme</vt:lpstr>
      <vt:lpstr>AWAAZ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AWAAZ</dc:title>
  <dc:creator>3438 ROHAN CHOUGULE</dc:creator>
  <cp:lastModifiedBy>3438 ROHAN CHOUGULE</cp:lastModifiedBy>
  <cp:revision>23</cp:revision>
  <dcterms:created xsi:type="dcterms:W3CDTF">2018-06-22T19:01:31Z</dcterms:created>
  <dcterms:modified xsi:type="dcterms:W3CDTF">2018-06-23T00:03:06Z</dcterms:modified>
</cp:coreProperties>
</file>

<file path=docProps/thumbnail.jpeg>
</file>